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Lst>
  <p:notesMasterIdLst>
    <p:notesMasterId r:id="rId14"/>
  </p:notesMasterIdLst>
  <p:sldIdLst>
    <p:sldId id="267" r:id="rId2"/>
    <p:sldId id="257" r:id="rId3"/>
    <p:sldId id="258" r:id="rId4"/>
    <p:sldId id="259" r:id="rId5"/>
    <p:sldId id="260" r:id="rId6"/>
    <p:sldId id="261" r:id="rId7"/>
    <p:sldId id="262" r:id="rId8"/>
    <p:sldId id="263" r:id="rId9"/>
    <p:sldId id="264" r:id="rId10"/>
    <p:sldId id="265" r:id="rId11"/>
    <p:sldId id="266" r:id="rId12"/>
    <p:sldId id="268"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ven Ellair" initials="SE" lastIdx="1" clrIdx="0">
    <p:extLst>
      <p:ext uri="{19B8F6BF-5375-455C-9EA6-DF929625EA0E}">
        <p15:presenceInfo xmlns:p15="http://schemas.microsoft.com/office/powerpoint/2012/main" userId="S::sellair@smp.org::ad70234c-dccd-497b-bfbd-5adad4a1a91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379" autoAdjust="0"/>
    <p:restoredTop sz="76054" autoAdjust="0"/>
  </p:normalViewPr>
  <p:slideViewPr>
    <p:cSldViewPr>
      <p:cViewPr varScale="1">
        <p:scale>
          <a:sx n="80" d="100"/>
          <a:sy n="80" d="100"/>
        </p:scale>
        <p:origin x="1536" y="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0558396-7F3C-418A-A7F3-9E8EE033637A}" type="datetimeFigureOut">
              <a:rPr lang="en-US" smtClean="0"/>
              <a:pPr/>
              <a:t>12/3/2020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FD797C-81A0-4169-8DE1-DF1E0532C5DA}" type="slidenum">
              <a:rPr lang="en-US" smtClean="0"/>
              <a:pPr/>
              <a:t>‹#›</a:t>
            </a:fld>
            <a:endParaRPr lang="en-US" dirty="0"/>
          </a:p>
        </p:txBody>
      </p:sp>
    </p:spTree>
    <p:extLst>
      <p:ext uri="{BB962C8B-B14F-4D97-AF65-F5344CB8AC3E}">
        <p14:creationId xmlns:p14="http://schemas.microsoft.com/office/powerpoint/2010/main" val="27658976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a:solidFill>
                  <a:schemeClr val="tx1"/>
                </a:solidFill>
                <a:latin typeface="+mn-lt"/>
                <a:ea typeface="+mn-ea"/>
                <a:cs typeface="+mn-cs"/>
              </a:rPr>
              <a:t>Notes: </a:t>
            </a:r>
            <a:r>
              <a:rPr lang="en-US" sz="1200" kern="1200" dirty="0">
                <a:solidFill>
                  <a:schemeClr val="tx1"/>
                </a:solidFill>
                <a:latin typeface="+mn-lt"/>
                <a:ea typeface="+mn-ea"/>
                <a:cs typeface="+mn-cs"/>
              </a:rPr>
              <a:t>This presentation covers much of the same content that the “Chapter 4 Overview: First Commandment: Faith, Not Idolatry” (TX006747) PowerPoint presentation covers. However, this one approaches the content in a discussion format, inviting student reflection and discussion on key questions about our relationship with God. You may wish to use this PowerPoint presentation in place of or in addition to the “Chapter 4 Overview” PowerPoint presentation.</a:t>
            </a: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0DC229-7167-44B8-9A48-0708C090EF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478322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Jenny Rainbow / Shutterstock.com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mn-lt"/>
                <a:ea typeface="+mn-ea"/>
                <a:cs typeface="+mn-cs"/>
              </a:rPr>
              <a:t>© kao/Shutterstock.com</a:t>
            </a: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2FD797C-81A0-4169-8DE1-DF1E0532C5DA}" type="slidenum">
              <a:rPr lang="en-US" smtClean="0"/>
              <a:pPr/>
              <a:t>11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mn-lt"/>
                <a:ea typeface="+mn-ea"/>
                <a:cs typeface="+mn-cs"/>
              </a:rPr>
              <a:t>© legacy1995/Shutterstock.com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LightField Studios / Shutterstock.com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Renata Sedmakova / Shutterstock.com</a:t>
            </a:r>
          </a:p>
          <a:p>
            <a:endParaRPr lang="en-US" dirty="0"/>
          </a:p>
          <a:p>
            <a:r>
              <a:rPr lang="en-US" i="1" dirty="0"/>
              <a:t>Notes: </a:t>
            </a:r>
            <a:r>
              <a:rPr lang="en-US" dirty="0"/>
              <a:t>The Theological Virtues are introduced here because they have traditionally been associated with the First Commandment. They are the gifts we receive when we acknowledge our relationship with God and place it at the center of our life.</a:t>
            </a:r>
          </a:p>
        </p:txBody>
      </p:sp>
      <p:sp>
        <p:nvSpPr>
          <p:cNvPr id="4" name="Slide Number Placeholder 3"/>
          <p:cNvSpPr>
            <a:spLocks noGrp="1"/>
          </p:cNvSpPr>
          <p:nvPr>
            <p:ph type="sldNum" sz="quarter" idx="10"/>
          </p:nvPr>
        </p:nvSpPr>
        <p:spPr/>
        <p:txBody>
          <a:bodyPr/>
          <a:lstStyle/>
          <a:p>
            <a:fld id="{F2FD797C-81A0-4169-8DE1-DF1E0532C5DA}"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dirty="0">
                <a:solidFill>
                  <a:schemeClr val="tx1"/>
                </a:solidFill>
                <a:effectLst/>
                <a:latin typeface="+mn-lt"/>
                <a:ea typeface="+mn-ea"/>
                <a:cs typeface="+mn-cs"/>
              </a:rPr>
              <a:t>© ZU_09/iStock.com</a:t>
            </a:r>
            <a:r>
              <a:rPr lang="en-US" dirty="0"/>
              <a:t> </a:t>
            </a:r>
          </a:p>
        </p:txBody>
      </p:sp>
      <p:sp>
        <p:nvSpPr>
          <p:cNvPr id="4" name="Slide Number Placeholder 3"/>
          <p:cNvSpPr>
            <a:spLocks noGrp="1"/>
          </p:cNvSpPr>
          <p:nvPr>
            <p:ph type="sldNum" sz="quarter" idx="10"/>
          </p:nvPr>
        </p:nvSpPr>
        <p:spPr/>
        <p:txBody>
          <a:bodyPr/>
          <a:lstStyle/>
          <a:p>
            <a:fld id="{F2FD797C-81A0-4169-8DE1-DF1E0532C5DA}"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i="0" dirty="0"/>
              <a:t>© I. Grasbergs / Shutterstock.com</a:t>
            </a:r>
          </a:p>
          <a:p>
            <a:endParaRPr lang="en-US" i="1" dirty="0"/>
          </a:p>
        </p:txBody>
      </p:sp>
      <p:sp>
        <p:nvSpPr>
          <p:cNvPr id="4" name="Slide Number Placeholder 3"/>
          <p:cNvSpPr>
            <a:spLocks noGrp="1"/>
          </p:cNvSpPr>
          <p:nvPr>
            <p:ph type="sldNum" sz="quarter" idx="10"/>
          </p:nvPr>
        </p:nvSpPr>
        <p:spPr/>
        <p:txBody>
          <a:bodyPr/>
          <a:lstStyle/>
          <a:p>
            <a:fld id="{F2FD797C-81A0-4169-8DE1-DF1E0532C5DA}"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mangojuicy/Shutterstock.com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J. McPhail / Shutterstock.com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jorisvo/Shutterstock.com</a:t>
            </a:r>
          </a:p>
          <a:p>
            <a:endParaRPr lang="en-US" dirty="0"/>
          </a:p>
        </p:txBody>
      </p:sp>
      <p:sp>
        <p:nvSpPr>
          <p:cNvPr id="4" name="Slide Number Placeholder 3"/>
          <p:cNvSpPr>
            <a:spLocks noGrp="1"/>
          </p:cNvSpPr>
          <p:nvPr>
            <p:ph type="sldNum" sz="quarter" idx="10"/>
          </p:nvPr>
        </p:nvSpPr>
        <p:spPr/>
        <p:txBody>
          <a:bodyPr/>
          <a:lstStyle/>
          <a:p>
            <a:fld id="{F2FD797C-81A0-4169-8DE1-DF1E0532C5DA}"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lvl1pPr algn="ctr">
              <a:defRPr sz="4400" b="1">
                <a:solidFill>
                  <a:schemeClr val="tx1"/>
                </a:solidFill>
                <a:effectLst>
                  <a:outerShdw blurRad="50800" dist="50800" dir="5400000" algn="ctr" rotWithShape="0">
                    <a:schemeClr val="bg1">
                      <a:lumMod val="85000"/>
                    </a:schemeClr>
                  </a:outerShdw>
                </a:effectLst>
                <a:latin typeface="Arial" pitchFamily="34" charset="0"/>
                <a:cs typeface="Arial" pitchFamily="34" charset="0"/>
              </a:defRPr>
            </a:lvl1pPr>
          </a:lstStyle>
          <a:p>
            <a:r>
              <a:rPr lang="en-US" dirty="0"/>
              <a:t>Click to edit Master title style</a:t>
            </a:r>
          </a:p>
        </p:txBody>
      </p:sp>
      <p:sp>
        <p:nvSpPr>
          <p:cNvPr id="9" name="Text Placeholder 8"/>
          <p:cNvSpPr>
            <a:spLocks noGrp="1"/>
          </p:cNvSpPr>
          <p:nvPr>
            <p:ph type="body" sz="quarter" idx="10" hasCustomPrompt="1"/>
          </p:nvPr>
        </p:nvSpPr>
        <p:spPr>
          <a:xfrm>
            <a:off x="7543800" y="6019800"/>
            <a:ext cx="1676400" cy="304800"/>
          </a:xfrm>
        </p:spPr>
        <p:txBody>
          <a:bodyPr lIns="0" anchor="ctr" anchorCtr="0">
            <a:normAutofit/>
          </a:bodyPr>
          <a:lstStyle>
            <a:lvl1pPr algn="l">
              <a:buNone/>
              <a:defRPr sz="800">
                <a:solidFill>
                  <a:schemeClr val="bg1">
                    <a:lumMod val="50000"/>
                  </a:schemeClr>
                </a:solidFill>
              </a:defRPr>
            </a:lvl1pPr>
          </a:lstStyle>
          <a:p>
            <a:pPr lvl="0"/>
            <a:r>
              <a:rPr lang="en-US" dirty="0"/>
              <a:t>Document # TX000000</a:t>
            </a:r>
          </a:p>
        </p:txBody>
      </p:sp>
    </p:spTree>
    <p:extLst>
      <p:ext uri="{BB962C8B-B14F-4D97-AF65-F5344CB8AC3E}">
        <p14:creationId xmlns:p14="http://schemas.microsoft.com/office/powerpoint/2010/main" val="6263211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1752600"/>
            <a:ext cx="6477000" cy="4373563"/>
          </a:xfr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49683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1143000"/>
            <a:ext cx="8229600" cy="914400"/>
          </a:xfrm>
        </p:spPr>
        <p:txBody>
          <a:bodyPr>
            <a:normAutofit/>
          </a:bodyPr>
          <a:lstStyle>
            <a:lvl1pPr algn="l">
              <a:defRPr sz="2800" b="1" baseline="0">
                <a:latin typeface="Arial" pitchFamily="34" charset="0"/>
                <a:cs typeface="Arial" pitchFamily="34" charset="0"/>
              </a:defRPr>
            </a:lvl1pPr>
          </a:lstStyle>
          <a:p>
            <a:r>
              <a:rPr lang="en-US" dirty="0"/>
              <a:t>Click to edit Master title style</a:t>
            </a:r>
            <a:br>
              <a:rPr lang="en-US" dirty="0"/>
            </a:br>
            <a:r>
              <a:rPr lang="en-US" dirty="0"/>
              <a:t>2 line title</a:t>
            </a:r>
          </a:p>
        </p:txBody>
      </p:sp>
      <p:sp>
        <p:nvSpPr>
          <p:cNvPr id="3" name="Content Placeholder 2"/>
          <p:cNvSpPr>
            <a:spLocks noGrp="1"/>
          </p:cNvSpPr>
          <p:nvPr>
            <p:ph idx="1"/>
          </p:nvPr>
        </p:nvSpPr>
        <p:spPr>
          <a:xfrm>
            <a:off x="1371600" y="2209800"/>
            <a:ext cx="64770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7712316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extLst>
      <p:ext uri="{BB962C8B-B14F-4D97-AF65-F5344CB8AC3E}">
        <p14:creationId xmlns:p14="http://schemas.microsoft.com/office/powerpoint/2010/main" val="5052976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extLst>
      <p:ext uri="{BB962C8B-B14F-4D97-AF65-F5344CB8AC3E}">
        <p14:creationId xmlns:p14="http://schemas.microsoft.com/office/powerpoint/2010/main" val="12740250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965563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extLst>
      <p:ext uri="{BB962C8B-B14F-4D97-AF65-F5344CB8AC3E}">
        <p14:creationId xmlns:p14="http://schemas.microsoft.com/office/powerpoint/2010/main" val="20494843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40330097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838200"/>
            <a:ext cx="7772400" cy="5794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12302059"/>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Lst>
  <p:txStyles>
    <p:title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ext Placeholder 3"/>
          <p:cNvSpPr>
            <a:spLocks noGrp="1"/>
          </p:cNvSpPr>
          <p:nvPr/>
        </p:nvSpPr>
        <p:spPr>
          <a:xfrm>
            <a:off x="0" y="5562600"/>
            <a:ext cx="9144000" cy="123111"/>
          </a:xfrm>
          <a:prstGeom prst="rect">
            <a:avLst/>
          </a:prstGeom>
        </p:spPr>
        <p:txBody>
          <a:bodyPr vert="horz" wrap="square" lIns="0" tIns="0" rIns="0" bIns="0" rtlCol="0" anchor="ctr" anchorCtr="0">
            <a:spAutoFit/>
          </a:bodyPr>
          <a:lstStyle>
            <a:lvl1pPr marL="342900" indent="-342900" algn="l" defTabSz="914400" rtl="0" eaLnBrk="1" latinLnBrk="0" hangingPunct="1">
              <a:spcBef>
                <a:spcPct val="20000"/>
              </a:spcBef>
              <a:buFont typeface="Arial" pitchFamily="34" charset="0"/>
              <a:buNone/>
              <a:defRPr sz="800" kern="1200">
                <a:solidFill>
                  <a:schemeClr val="bg1">
                    <a:lumMod val="50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800" b="0" i="0" u="none" strike="noStrike" kern="1200" cap="none" spc="0" normalizeH="0" baseline="0" noProof="0" dirty="0">
                <a:ln>
                  <a:noFill/>
                </a:ln>
                <a:solidFill>
                  <a:prstClr val="white">
                    <a:lumMod val="50000"/>
                  </a:prstClr>
                </a:solidFill>
                <a:effectLst/>
                <a:uLnTx/>
                <a:uFillTx/>
                <a:latin typeface="Arial" pitchFamily="34" charset="0"/>
                <a:ea typeface="+mn-ea"/>
                <a:cs typeface="Arial" pitchFamily="34" charset="0"/>
              </a:rPr>
              <a:t>Document #: TX006750</a:t>
            </a:r>
          </a:p>
        </p:txBody>
      </p:sp>
      <p:sp>
        <p:nvSpPr>
          <p:cNvPr id="3" name="Title 1">
            <a:extLst>
              <a:ext uri="{FF2B5EF4-FFF2-40B4-BE49-F238E27FC236}">
                <a16:creationId xmlns:a16="http://schemas.microsoft.com/office/drawing/2014/main" id="{1A1AB3D7-0E7C-B942-B26C-353B4E895B61}"/>
              </a:ext>
            </a:extLst>
          </p:cNvPr>
          <p:cNvSpPr>
            <a:spLocks noGrp="1"/>
          </p:cNvSpPr>
          <p:nvPr>
            <p:ph type="ctrTitle"/>
          </p:nvPr>
        </p:nvSpPr>
        <p:spPr>
          <a:xfrm>
            <a:off x="1600200" y="2026920"/>
            <a:ext cx="6400800" cy="1470025"/>
          </a:xfrm>
        </p:spPr>
        <p:txBody>
          <a:bodyPr/>
          <a:lstStyle/>
          <a:p>
            <a:r>
              <a:rPr lang="en-US" dirty="0">
                <a:solidFill>
                  <a:schemeClr val="tx1"/>
                </a:solidFill>
              </a:rPr>
              <a:t>Commitment to the First Commandment</a:t>
            </a:r>
          </a:p>
        </p:txBody>
      </p:sp>
      <p:sp>
        <p:nvSpPr>
          <p:cNvPr id="4" name="Subtitle 2">
            <a:extLst>
              <a:ext uri="{FF2B5EF4-FFF2-40B4-BE49-F238E27FC236}">
                <a16:creationId xmlns:a16="http://schemas.microsoft.com/office/drawing/2014/main" id="{1F4EF98E-BFF3-6444-9A46-C592ACA44F8C}"/>
              </a:ext>
            </a:extLst>
          </p:cNvPr>
          <p:cNvSpPr txBox="1">
            <a:spLocks/>
          </p:cNvSpPr>
          <p:nvPr/>
        </p:nvSpPr>
        <p:spPr>
          <a:xfrm>
            <a:off x="1371600" y="3962400"/>
            <a:ext cx="6400800" cy="990600"/>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i="1" dirty="0"/>
              <a:t>Morality and God’s Love</a:t>
            </a:r>
          </a:p>
          <a:p>
            <a:pPr marL="0" indent="0" algn="ctr">
              <a:buNone/>
            </a:pPr>
            <a:r>
              <a:rPr lang="en-US" dirty="0"/>
              <a:t>Unit 2, Learning Experience 3</a:t>
            </a:r>
          </a:p>
        </p:txBody>
      </p:sp>
    </p:spTree>
    <p:extLst>
      <p:ext uri="{BB962C8B-B14F-4D97-AF65-F5344CB8AC3E}">
        <p14:creationId xmlns:p14="http://schemas.microsoft.com/office/powerpoint/2010/main" val="15665495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4"/>
          <p:cNvSpPr txBox="1">
            <a:spLocks/>
          </p:cNvSpPr>
          <p:nvPr/>
        </p:nvSpPr>
        <p:spPr>
          <a:xfrm>
            <a:off x="5018151" y="1905000"/>
            <a:ext cx="4355621" cy="4572000"/>
          </a:xfrm>
          <a:prstGeom prst="rect">
            <a:avLst/>
          </a:prstGeom>
        </p:spPr>
        <p:txBody>
          <a:bodyPr>
            <a:normAutofit/>
          </a:bodyPr>
          <a:lstStyle/>
          <a:p>
            <a:pPr>
              <a:lnSpc>
                <a:spcPct val="112000"/>
              </a:lnSpc>
              <a:spcAft>
                <a:spcPts val="1000"/>
              </a:spcAft>
            </a:pPr>
            <a:r>
              <a:rPr lang="en-US" sz="2200" dirty="0">
                <a:latin typeface="Arial" panose="020B0604020202020204" pitchFamily="34" charset="0"/>
                <a:cs typeface="Arial" panose="020B0604020202020204" pitchFamily="34" charset="0"/>
              </a:rPr>
              <a:t>Jesus expanded the understanding of idolatry</a:t>
            </a:r>
            <a:br>
              <a:rPr lang="en-US" sz="2200" dirty="0">
                <a:latin typeface="Arial" panose="020B0604020202020204" pitchFamily="34" charset="0"/>
                <a:cs typeface="Arial" panose="020B0604020202020204" pitchFamily="34" charset="0"/>
              </a:rPr>
            </a:br>
            <a:r>
              <a:rPr lang="en-US" sz="2200" dirty="0">
                <a:latin typeface="Arial" panose="020B0604020202020204" pitchFamily="34" charset="0"/>
                <a:cs typeface="Arial" panose="020B0604020202020204" pitchFamily="34" charset="0"/>
              </a:rPr>
              <a:t>with teachings such as</a:t>
            </a:r>
            <a:br>
              <a:rPr lang="en-US" sz="2200" dirty="0">
                <a:latin typeface="Arial" panose="020B0604020202020204" pitchFamily="34" charset="0"/>
                <a:cs typeface="Arial" panose="020B0604020202020204" pitchFamily="34" charset="0"/>
              </a:rPr>
            </a:br>
            <a:r>
              <a:rPr lang="en-US" sz="2200" dirty="0">
                <a:latin typeface="Arial" panose="020B0604020202020204" pitchFamily="34" charset="0"/>
                <a:cs typeface="Arial" panose="020B0604020202020204" pitchFamily="34" charset="0"/>
              </a:rPr>
              <a:t>“You cannot serve God</a:t>
            </a:r>
            <a:br>
              <a:rPr lang="en-US" sz="2200" dirty="0">
                <a:latin typeface="Arial" panose="020B0604020202020204" pitchFamily="34" charset="0"/>
                <a:cs typeface="Arial" panose="020B0604020202020204" pitchFamily="34" charset="0"/>
              </a:rPr>
            </a:br>
            <a:r>
              <a:rPr lang="en-US" sz="2200" dirty="0">
                <a:latin typeface="Arial" panose="020B0604020202020204" pitchFamily="34" charset="0"/>
                <a:cs typeface="Arial" panose="020B0604020202020204" pitchFamily="34" charset="0"/>
              </a:rPr>
              <a:t>and mammon” (Matthew </a:t>
            </a:r>
            <a:br>
              <a:rPr lang="en-US" sz="2200" dirty="0">
                <a:latin typeface="Arial" panose="020B0604020202020204" pitchFamily="34" charset="0"/>
                <a:cs typeface="Arial" panose="020B0604020202020204" pitchFamily="34" charset="0"/>
              </a:rPr>
            </a:br>
            <a:r>
              <a:rPr lang="en-US" sz="2200" dirty="0">
                <a:latin typeface="Arial" panose="020B0604020202020204" pitchFamily="34" charset="0"/>
                <a:cs typeface="Arial" panose="020B0604020202020204" pitchFamily="34" charset="0"/>
              </a:rPr>
              <a:t>6:24). </a:t>
            </a:r>
            <a:r>
              <a:rPr lang="en-US" sz="2200" i="1" dirty="0">
                <a:latin typeface="Arial" panose="020B0604020202020204" pitchFamily="34" charset="0"/>
                <a:cs typeface="Arial" panose="020B0604020202020204" pitchFamily="34" charset="0"/>
              </a:rPr>
              <a:t>Mammon</a:t>
            </a:r>
            <a:r>
              <a:rPr lang="en-US" sz="2200" dirty="0">
                <a:latin typeface="Arial" panose="020B0604020202020204" pitchFamily="34" charset="0"/>
                <a:cs typeface="Arial" panose="020B0604020202020204" pitchFamily="34" charset="0"/>
              </a:rPr>
              <a:t> means </a:t>
            </a:r>
            <a:br>
              <a:rPr lang="en-US" sz="2200" dirty="0">
                <a:latin typeface="Arial" panose="020B0604020202020204" pitchFamily="34" charset="0"/>
                <a:cs typeface="Arial" panose="020B0604020202020204" pitchFamily="34" charset="0"/>
              </a:rPr>
            </a:br>
            <a:r>
              <a:rPr lang="en-US" sz="2200" dirty="0">
                <a:latin typeface="Arial" panose="020B0604020202020204" pitchFamily="34" charset="0"/>
                <a:cs typeface="Arial" panose="020B0604020202020204" pitchFamily="34" charset="0"/>
              </a:rPr>
              <a:t>wealth or power. </a:t>
            </a:r>
          </a:p>
          <a:p>
            <a:pPr>
              <a:lnSpc>
                <a:spcPct val="112000"/>
              </a:lnSpc>
              <a:spcAft>
                <a:spcPts val="1000"/>
              </a:spcAft>
            </a:pPr>
            <a:r>
              <a:rPr lang="en-US" sz="2200" dirty="0">
                <a:latin typeface="Arial" panose="020B0604020202020204" pitchFamily="34" charset="0"/>
                <a:cs typeface="Arial" panose="020B0604020202020204" pitchFamily="34" charset="0"/>
              </a:rPr>
              <a:t>Today, we understand </a:t>
            </a:r>
            <a:br>
              <a:rPr lang="en-US" sz="2200" dirty="0">
                <a:latin typeface="Arial" panose="020B0604020202020204" pitchFamily="34" charset="0"/>
                <a:cs typeface="Arial" panose="020B0604020202020204" pitchFamily="34" charset="0"/>
              </a:rPr>
            </a:br>
            <a:r>
              <a:rPr lang="en-US" sz="2200" dirty="0">
                <a:latin typeface="Arial" panose="020B0604020202020204" pitchFamily="34" charset="0"/>
                <a:cs typeface="Arial" panose="020B0604020202020204" pitchFamily="34" charset="0"/>
              </a:rPr>
              <a:t>idolatry to mean not</a:t>
            </a:r>
            <a:br>
              <a:rPr lang="en-US" sz="2200" dirty="0">
                <a:latin typeface="Arial" panose="020B0604020202020204" pitchFamily="34" charset="0"/>
                <a:cs typeface="Arial" panose="020B0604020202020204" pitchFamily="34" charset="0"/>
              </a:rPr>
            </a:br>
            <a:r>
              <a:rPr lang="en-US" sz="2200" dirty="0">
                <a:latin typeface="Arial" panose="020B0604020202020204" pitchFamily="34" charset="0"/>
                <a:cs typeface="Arial" panose="020B0604020202020204" pitchFamily="34" charset="0"/>
              </a:rPr>
              <a:t>allowing anything to take</a:t>
            </a:r>
            <a:br>
              <a:rPr lang="en-US" sz="2200" dirty="0">
                <a:latin typeface="Arial" panose="020B0604020202020204" pitchFamily="34" charset="0"/>
                <a:cs typeface="Arial" panose="020B0604020202020204" pitchFamily="34" charset="0"/>
              </a:rPr>
            </a:br>
            <a:r>
              <a:rPr lang="en-US" sz="2200" dirty="0">
                <a:latin typeface="Arial" panose="020B0604020202020204" pitchFamily="34" charset="0"/>
                <a:cs typeface="Arial" panose="020B0604020202020204" pitchFamily="34" charset="0"/>
              </a:rPr>
              <a:t>the place of God in our lives.</a:t>
            </a:r>
          </a:p>
        </p:txBody>
      </p:sp>
      <p:pic>
        <p:nvPicPr>
          <p:cNvPr id="3" name="Picture 2" descr="A group of people posing for the camera&#10;&#10;Description automatically generated">
            <a:extLst>
              <a:ext uri="{FF2B5EF4-FFF2-40B4-BE49-F238E27FC236}">
                <a16:creationId xmlns:a16="http://schemas.microsoft.com/office/drawing/2014/main" id="{BE1C59D8-A425-8C44-817F-6ECD041A7B9B}"/>
              </a:ext>
            </a:extLst>
          </p:cNvPr>
          <p:cNvPicPr>
            <a:picLocks noChangeAspect="1"/>
          </p:cNvPicPr>
          <p:nvPr/>
        </p:nvPicPr>
        <p:blipFill rotWithShape="1">
          <a:blip r:embed="rId3">
            <a:extLst>
              <a:ext uri="{28A0092B-C50C-407E-A947-70E740481C1C}">
                <a14:useLocalDpi xmlns:a14="http://schemas.microsoft.com/office/drawing/2010/main" val="0"/>
              </a:ext>
            </a:extLst>
          </a:blip>
          <a:srcRect l="8777"/>
          <a:stretch/>
        </p:blipFill>
        <p:spPr>
          <a:xfrm>
            <a:off x="0" y="2017542"/>
            <a:ext cx="4776422" cy="3468858"/>
          </a:xfrm>
          <a:prstGeom prst="rect">
            <a:avLst/>
          </a:prstGeom>
        </p:spPr>
      </p:pic>
      <p:sp>
        <p:nvSpPr>
          <p:cNvPr id="4" name="TextBox 3">
            <a:extLst>
              <a:ext uri="{FF2B5EF4-FFF2-40B4-BE49-F238E27FC236}">
                <a16:creationId xmlns:a16="http://schemas.microsoft.com/office/drawing/2014/main" id="{5C87C641-86A6-A14E-A6E1-78B209F3D46B}"/>
              </a:ext>
            </a:extLst>
          </p:cNvPr>
          <p:cNvSpPr txBox="1"/>
          <p:nvPr/>
        </p:nvSpPr>
        <p:spPr bwMode="auto">
          <a:xfrm>
            <a:off x="800100" y="838200"/>
            <a:ext cx="7543800" cy="1384995"/>
          </a:xfrm>
          <a:prstGeom prst="rect">
            <a:avLst/>
          </a:prstGeom>
          <a:noFill/>
          <a:ln w="9525">
            <a:noFill/>
            <a:miter lim="800000"/>
            <a:headEnd/>
            <a:tailEnd/>
          </a:ln>
        </p:spPr>
        <p:txBody>
          <a:bodyPr wrap="square" rtlCol="0">
            <a:spAutoFit/>
          </a:bodyPr>
          <a:lstStyle/>
          <a:p>
            <a:pPr algn="ctr"/>
            <a:r>
              <a:rPr lang="en-US" sz="2800" b="1" dirty="0">
                <a:latin typeface="Arial" panose="020B0604020202020204" pitchFamily="34" charset="0"/>
                <a:cs typeface="Arial" panose="020B0604020202020204" pitchFamily="34" charset="0"/>
              </a:rPr>
              <a:t>How did Jesus broaden the Hebrew understanding of idolatry?</a:t>
            </a:r>
          </a:p>
          <a:p>
            <a:endParaRPr lang="en-US" sz="2800"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5"/>
          <p:cNvSpPr txBox="1">
            <a:spLocks/>
          </p:cNvSpPr>
          <p:nvPr/>
        </p:nvSpPr>
        <p:spPr>
          <a:xfrm>
            <a:off x="685800" y="1874837"/>
            <a:ext cx="3581400" cy="4297363"/>
          </a:xfrm>
          <a:prstGeom prst="rect">
            <a:avLst/>
          </a:prstGeom>
        </p:spPr>
        <p:txBody>
          <a:bodyPr vert="horz" lIns="91440" tIns="45720" rIns="91440" bIns="45720" rtlCol="0">
            <a:normAutofit/>
          </a:bodyPr>
          <a:lstStyle/>
          <a:p>
            <a:pPr lvl="0">
              <a:lnSpc>
                <a:spcPct val="114000"/>
              </a:lnSpc>
              <a:spcBef>
                <a:spcPct val="20000"/>
              </a:spcBef>
              <a:buFont typeface="Arial" pitchFamily="34" charset="0"/>
            </a:pPr>
            <a:r>
              <a:rPr lang="en-US" sz="2400" dirty="0">
                <a:latin typeface="Arial" panose="020B0604020202020204" pitchFamily="34" charset="0"/>
                <a:cs typeface="Arial" panose="020B0604020202020204" pitchFamily="34" charset="0"/>
              </a:rPr>
              <a:t>Idolatry is turning toward something that is not God for our happiness and fulfillment. Modern examples could be </a:t>
            </a:r>
            <a:br>
              <a:rPr lang="en-US" sz="2400" dirty="0">
                <a:latin typeface="Arial" panose="020B0604020202020204" pitchFamily="34" charset="0"/>
                <a:cs typeface="Arial" panose="020B0604020202020204" pitchFamily="34" charset="0"/>
              </a:rPr>
            </a:br>
            <a:r>
              <a:rPr lang="en-US" sz="2400" dirty="0">
                <a:latin typeface="Arial" panose="020B0604020202020204" pitchFamily="34" charset="0"/>
                <a:cs typeface="Arial" panose="020B0604020202020204" pitchFamily="34" charset="0"/>
              </a:rPr>
              <a:t>the pursuit of money, success, fame, sex, or entertainment.</a:t>
            </a:r>
            <a:endParaRPr kumimoji="0" lang="en-US" sz="2400" u="none" strike="noStrike" cap="none" spc="0" normalizeH="0" baseline="0" noProof="0" dirty="0">
              <a:ln>
                <a:noFill/>
              </a:ln>
              <a:effectLst/>
              <a:uLnTx/>
              <a:uFillTx/>
              <a:latin typeface="Arial" pitchFamily="34" charset="0"/>
              <a:cs typeface="Arial" pitchFamily="34" charset="0"/>
            </a:endParaRPr>
          </a:p>
        </p:txBody>
      </p:sp>
      <p:pic>
        <p:nvPicPr>
          <p:cNvPr id="3" name="Picture 2" descr="A picture containing indoor, table, cup, plate&#10;&#10;Description automatically generated">
            <a:extLst>
              <a:ext uri="{FF2B5EF4-FFF2-40B4-BE49-F238E27FC236}">
                <a16:creationId xmlns:a16="http://schemas.microsoft.com/office/drawing/2014/main" id="{7C3CDFC1-6040-ED48-A3AB-28626935E0CA}"/>
              </a:ext>
            </a:extLst>
          </p:cNvPr>
          <p:cNvPicPr>
            <a:picLocks noChangeAspect="1"/>
          </p:cNvPicPr>
          <p:nvPr/>
        </p:nvPicPr>
        <p:blipFill rotWithShape="1">
          <a:blip r:embed="rId3">
            <a:extLst>
              <a:ext uri="{28A0092B-C50C-407E-A947-70E740481C1C}">
                <a14:useLocalDpi xmlns:a14="http://schemas.microsoft.com/office/drawing/2010/main" val="0"/>
              </a:ext>
            </a:extLst>
          </a:blip>
          <a:srcRect l="15017" r="22253"/>
          <a:stretch/>
        </p:blipFill>
        <p:spPr>
          <a:xfrm>
            <a:off x="4648200" y="1874837"/>
            <a:ext cx="4038600" cy="4297363"/>
          </a:xfrm>
          <a:prstGeom prst="rect">
            <a:avLst/>
          </a:prstGeom>
          <a:noFill/>
        </p:spPr>
      </p:pic>
      <p:sp>
        <p:nvSpPr>
          <p:cNvPr id="4" name="Text Placeholder 4"/>
          <p:cNvSpPr txBox="1">
            <a:spLocks/>
          </p:cNvSpPr>
          <p:nvPr/>
        </p:nvSpPr>
        <p:spPr>
          <a:xfrm>
            <a:off x="679938" y="960437"/>
            <a:ext cx="7315200" cy="609600"/>
          </a:xfrm>
          <a:prstGeom prst="rect">
            <a:avLst/>
          </a:prstGeom>
        </p:spPr>
        <p:txBody>
          <a:bodyPr vert="horz" lIns="91440" tIns="45720" rIns="91440" bIns="45720" rtlCol="0">
            <a:normAutofit/>
          </a:bodyPr>
          <a:lstStyle/>
          <a:p>
            <a:pPr marL="342900" indent="-342900">
              <a:spcBef>
                <a:spcPct val="20000"/>
              </a:spcBef>
            </a:pPr>
            <a:r>
              <a:rPr lang="en-US" sz="2800" b="1" kern="1200" dirty="0">
                <a:latin typeface="Arial" pitchFamily="34" charset="0"/>
                <a:ea typeface="+mn-ea"/>
                <a:cs typeface="Arial" pitchFamily="34" charset="0"/>
              </a:rPr>
              <a:t>What are modern examples of idolatry?</a:t>
            </a:r>
            <a:endParaRPr kumimoji="0" lang="en-US" sz="2800" b="1" u="none" strike="noStrike" kern="1200" cap="none" spc="0" normalizeH="0" baseline="0" noProof="0" dirty="0">
              <a:ln>
                <a:noFill/>
              </a:ln>
              <a:effectLst/>
              <a:uLnTx/>
              <a:uFillTx/>
              <a:latin typeface="Arial" pitchFamily="34" charset="0"/>
              <a:ea typeface="+mn-ea"/>
              <a:cs typeface="Arial"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86C1B1B-2016-4579-A368-0275E414DD12}"/>
              </a:ext>
            </a:extLst>
          </p:cNvPr>
          <p:cNvSpPr>
            <a:spLocks noGrp="1"/>
          </p:cNvSpPr>
          <p:nvPr>
            <p:ph sz="half" idx="1"/>
          </p:nvPr>
        </p:nvSpPr>
        <p:spPr>
          <a:xfrm>
            <a:off x="1219200" y="1752600"/>
            <a:ext cx="6477000" cy="4297363"/>
          </a:xfrm>
        </p:spPr>
        <p:txBody>
          <a:bodyPr>
            <a:normAutofit/>
          </a:bodyPr>
          <a:lstStyle/>
          <a:p>
            <a:pPr marL="0" indent="0">
              <a:buNone/>
            </a:pPr>
            <a:r>
              <a:rPr lang="en-US" sz="1600" dirty="0"/>
              <a:t>The quotation in this presentation labeled </a:t>
            </a:r>
            <a:r>
              <a:rPr lang="en-US" sz="1600" i="1" dirty="0"/>
              <a:t>Catechism</a:t>
            </a:r>
            <a:r>
              <a:rPr lang="en-US" sz="1600" dirty="0"/>
              <a:t> is from the English translation of the </a:t>
            </a:r>
            <a:r>
              <a:rPr lang="en-US" sz="1600" i="1" dirty="0"/>
              <a:t>Catechism of the Catholic Church</a:t>
            </a:r>
            <a:r>
              <a:rPr lang="en-US" sz="1600" dirty="0"/>
              <a:t> for use in the United States of America, second edition, number 1840. Copyright © 1994 by the United States Catholic Conference, Inc.—Libreria Editrice Vaticana (LEV). English translation of the </a:t>
            </a:r>
            <a:r>
              <a:rPr lang="en-US" sz="1600" i="1" dirty="0"/>
              <a:t>Catechism of the</a:t>
            </a:r>
            <a:r>
              <a:rPr lang="en-US" sz="1600" dirty="0"/>
              <a:t> </a:t>
            </a:r>
            <a:r>
              <a:rPr lang="en-US" sz="1600" i="1" dirty="0"/>
              <a:t>Catholic Church: Modifications from the Editio Typica</a:t>
            </a:r>
            <a:r>
              <a:rPr lang="en-US" sz="1600" dirty="0"/>
              <a:t> copyright © 1997 by the United States Catholic Conference, Inc.—LEV.</a:t>
            </a:r>
          </a:p>
          <a:p>
            <a:pPr marL="0" indent="0" defTabSz="457200">
              <a:buNone/>
            </a:pPr>
            <a:r>
              <a:rPr lang="en-US" sz="1600" dirty="0"/>
              <a:t>    The scriptural quotation in this presentation is taken from the</a:t>
            </a:r>
            <a:br>
              <a:rPr lang="en-US" sz="1600" dirty="0"/>
            </a:br>
            <a:r>
              <a:rPr lang="en-US" sz="1600" i="1" dirty="0"/>
              <a:t>New American Bible, revised edition </a:t>
            </a:r>
            <a:r>
              <a:rPr lang="en-US" sz="1600" dirty="0"/>
              <a:t>© 2010, 1991, 1986, 1970 Confraternity of Christian Doctrine, Inc., Washington, DC. All Rights Reserved. No part of this work may be reproduced or transmitted</a:t>
            </a:r>
            <a:br>
              <a:rPr lang="en-US" sz="1600" dirty="0"/>
            </a:br>
            <a:r>
              <a:rPr lang="en-US" sz="1600" dirty="0"/>
              <a:t>in any form or by any means, electronic or mechanical, including photocopying, recording, or by any information storage and retrieval system, without permission in writing from the copyright owner.</a:t>
            </a:r>
          </a:p>
          <a:p>
            <a:endParaRPr lang="en-US" dirty="0"/>
          </a:p>
        </p:txBody>
      </p:sp>
      <p:sp>
        <p:nvSpPr>
          <p:cNvPr id="4" name="Text Placeholder 3">
            <a:extLst>
              <a:ext uri="{FF2B5EF4-FFF2-40B4-BE49-F238E27FC236}">
                <a16:creationId xmlns:a16="http://schemas.microsoft.com/office/drawing/2014/main" id="{E4AC0588-7AC0-4BE0-94B8-A51A0538B715}"/>
              </a:ext>
            </a:extLst>
          </p:cNvPr>
          <p:cNvSpPr>
            <a:spLocks noGrp="1"/>
          </p:cNvSpPr>
          <p:nvPr>
            <p:ph type="body" sz="quarter" idx="12"/>
          </p:nvPr>
        </p:nvSpPr>
        <p:spPr>
          <a:xfrm>
            <a:off x="1219200" y="1143000"/>
            <a:ext cx="7315200" cy="609600"/>
          </a:xfrm>
        </p:spPr>
        <p:txBody>
          <a:bodyPr>
            <a:normAutofit/>
          </a:bodyPr>
          <a:lstStyle/>
          <a:p>
            <a:r>
              <a:rPr lang="en-US" sz="1800" dirty="0"/>
              <a:t>Acknowledgments</a:t>
            </a:r>
          </a:p>
        </p:txBody>
      </p:sp>
    </p:spTree>
    <p:extLst>
      <p:ext uri="{BB962C8B-B14F-4D97-AF65-F5344CB8AC3E}">
        <p14:creationId xmlns:p14="http://schemas.microsoft.com/office/powerpoint/2010/main" val="41204064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sz="half" idx="1"/>
          </p:nvPr>
        </p:nvSpPr>
        <p:spPr>
          <a:xfrm>
            <a:off x="477128" y="2133600"/>
            <a:ext cx="4038600" cy="4297363"/>
          </a:xfrm>
        </p:spPr>
        <p:txBody>
          <a:bodyPr>
            <a:normAutofit/>
          </a:bodyPr>
          <a:lstStyle/>
          <a:p>
            <a:pPr marL="0" indent="0">
              <a:lnSpc>
                <a:spcPct val="114000"/>
              </a:lnSpc>
              <a:buNone/>
            </a:pPr>
            <a:r>
              <a:rPr lang="en-US" dirty="0"/>
              <a:t>The First Commandment calls us to put our faith in God alone. When we do this, we commit to following God’s moral law, our true path to love and happiness.</a:t>
            </a:r>
          </a:p>
        </p:txBody>
      </p:sp>
      <p:pic>
        <p:nvPicPr>
          <p:cNvPr id="3" name="Picture 2" descr="A dish is filled with food&#10;&#10;Description automatically generated">
            <a:extLst>
              <a:ext uri="{FF2B5EF4-FFF2-40B4-BE49-F238E27FC236}">
                <a16:creationId xmlns:a16="http://schemas.microsoft.com/office/drawing/2014/main" id="{5D590173-94DC-AC40-A12E-F00D9068517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8915" r="2" b="12878"/>
          <a:stretch/>
        </p:blipFill>
        <p:spPr>
          <a:xfrm>
            <a:off x="4648198" y="2133600"/>
            <a:ext cx="3823765" cy="4068763"/>
          </a:xfrm>
          <a:prstGeom prst="rect">
            <a:avLst/>
          </a:prstGeom>
          <a:noFill/>
        </p:spPr>
      </p:pic>
      <p:sp>
        <p:nvSpPr>
          <p:cNvPr id="5" name="Text Placeholder 4"/>
          <p:cNvSpPr>
            <a:spLocks noGrp="1"/>
          </p:cNvSpPr>
          <p:nvPr>
            <p:ph type="body" sz="quarter" idx="12"/>
          </p:nvPr>
        </p:nvSpPr>
        <p:spPr>
          <a:xfrm>
            <a:off x="477128" y="914400"/>
            <a:ext cx="8209671" cy="914400"/>
          </a:xfrm>
        </p:spPr>
        <p:txBody>
          <a:bodyPr>
            <a:noAutofit/>
          </a:bodyPr>
          <a:lstStyle/>
          <a:p>
            <a:pPr marL="0" indent="0"/>
            <a:r>
              <a:rPr lang="en-US" dirty="0"/>
              <a:t>Why do we consider the First Commandment the starting point of our moral life?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wo people looking at the camera&#10;&#10;Description automatically generated">
            <a:extLst>
              <a:ext uri="{FF2B5EF4-FFF2-40B4-BE49-F238E27FC236}">
                <a16:creationId xmlns:a16="http://schemas.microsoft.com/office/drawing/2014/main" id="{0D1EF62C-65B3-5C43-9C39-936F4CD7E48C}"/>
              </a:ext>
            </a:extLst>
          </p:cNvPr>
          <p:cNvPicPr>
            <a:picLocks noChangeAspect="1"/>
          </p:cNvPicPr>
          <p:nvPr/>
        </p:nvPicPr>
        <p:blipFill rotWithShape="1">
          <a:blip r:embed="rId3">
            <a:extLst>
              <a:ext uri="{28A0092B-C50C-407E-A947-70E740481C1C}">
                <a14:useLocalDpi xmlns:a14="http://schemas.microsoft.com/office/drawing/2010/main" val="0"/>
              </a:ext>
            </a:extLst>
          </a:blip>
          <a:srcRect l="11886" r="25384"/>
          <a:stretch/>
        </p:blipFill>
        <p:spPr>
          <a:xfrm>
            <a:off x="457200" y="1905000"/>
            <a:ext cx="3429000" cy="3648704"/>
          </a:xfrm>
          <a:prstGeom prst="rect">
            <a:avLst/>
          </a:prstGeom>
          <a:noFill/>
        </p:spPr>
      </p:pic>
      <p:sp>
        <p:nvSpPr>
          <p:cNvPr id="5" name="Text Placeholder 5"/>
          <p:cNvSpPr txBox="1">
            <a:spLocks/>
          </p:cNvSpPr>
          <p:nvPr/>
        </p:nvSpPr>
        <p:spPr>
          <a:xfrm>
            <a:off x="4191000" y="1828800"/>
            <a:ext cx="4648200" cy="4267200"/>
          </a:xfrm>
          <a:prstGeom prst="rect">
            <a:avLst/>
          </a:prstGeom>
        </p:spPr>
        <p:txBody>
          <a:bodyPr vert="horz" lIns="91440" tIns="45720" rIns="91440" bIns="45720" rtlCol="0">
            <a:normAutofit/>
          </a:bodyPr>
          <a:lstStyle/>
          <a:p>
            <a:pPr lvl="0">
              <a:lnSpc>
                <a:spcPct val="114000"/>
              </a:lnSpc>
              <a:spcBef>
                <a:spcPct val="20000"/>
              </a:spcBef>
              <a:buFont typeface="Arial" pitchFamily="34" charset="0"/>
            </a:pPr>
            <a:r>
              <a:rPr lang="en-US" sz="2000" dirty="0">
                <a:latin typeface="Arial" pitchFamily="34" charset="0"/>
                <a:cs typeface="Arial" pitchFamily="34" charset="0"/>
              </a:rPr>
              <a:t>The First Commandment calls us to love God with our whole heart, soul, </a:t>
            </a:r>
            <a:br>
              <a:rPr lang="en-US" sz="2000" dirty="0">
                <a:latin typeface="Arial" pitchFamily="34" charset="0"/>
                <a:cs typeface="Arial" pitchFamily="34" charset="0"/>
              </a:rPr>
            </a:br>
            <a:r>
              <a:rPr lang="en-US" sz="2000" dirty="0">
                <a:latin typeface="Arial" pitchFamily="34" charset="0"/>
                <a:cs typeface="Arial" pitchFamily="34" charset="0"/>
              </a:rPr>
              <a:t>mind, and strength. Because of our love for God, we will reverence and honor him—which are at the heart of the Second and Third Commandments. We will also love and respect those he made in his image—our neighbors and ourselves—which forms the heart of the Fourth through the Tenth Commandments.</a:t>
            </a:r>
            <a:endParaRPr kumimoji="0" lang="en-US" sz="2000" b="0" i="0" u="none" strike="noStrike" cap="none" spc="0" normalizeH="0" baseline="0" noProof="0" dirty="0">
              <a:ln>
                <a:noFill/>
              </a:ln>
              <a:effectLst/>
              <a:uLnTx/>
              <a:uFillTx/>
              <a:latin typeface="Arial" pitchFamily="34" charset="0"/>
              <a:cs typeface="Arial" pitchFamily="34" charset="0"/>
            </a:endParaRPr>
          </a:p>
        </p:txBody>
      </p:sp>
      <p:sp>
        <p:nvSpPr>
          <p:cNvPr id="4" name="Text Placeholder 4"/>
          <p:cNvSpPr txBox="1">
            <a:spLocks/>
          </p:cNvSpPr>
          <p:nvPr/>
        </p:nvSpPr>
        <p:spPr>
          <a:xfrm>
            <a:off x="1181100" y="754484"/>
            <a:ext cx="6781800" cy="1054387"/>
          </a:xfrm>
          <a:prstGeom prst="rect">
            <a:avLst/>
          </a:prstGeom>
        </p:spPr>
        <p:txBody>
          <a:bodyPr vert="horz" lIns="91440" tIns="45720" rIns="91440" bIns="45720" rtlCol="0">
            <a:noAutofit/>
          </a:bodyPr>
          <a:lstStyle/>
          <a:p>
            <a:pPr marL="342900" indent="-342900">
              <a:spcBef>
                <a:spcPct val="20000"/>
              </a:spcBef>
            </a:pPr>
            <a:r>
              <a:rPr lang="en-US" sz="2800" b="1" kern="1200" dirty="0">
                <a:latin typeface="Arial" pitchFamily="34" charset="0"/>
                <a:ea typeface="+mn-ea"/>
                <a:cs typeface="Arial" pitchFamily="34" charset="0"/>
              </a:rPr>
              <a:t>	Why do all the other commandments depend on the First Commandment?</a:t>
            </a:r>
            <a:endParaRPr kumimoji="0" lang="en-US" sz="2800" b="1" i="0" u="none" strike="noStrike" kern="1200" cap="none" spc="0" normalizeH="0" baseline="0" noProof="0" dirty="0">
              <a:ln>
                <a:noFill/>
              </a:ln>
              <a:effectLst/>
              <a:uLnTx/>
              <a:uFillTx/>
              <a:latin typeface="Arial" pitchFamily="34" charset="0"/>
              <a:ea typeface="+mn-ea"/>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5"/>
          <p:cNvSpPr txBox="1">
            <a:spLocks/>
          </p:cNvSpPr>
          <p:nvPr/>
        </p:nvSpPr>
        <p:spPr>
          <a:xfrm>
            <a:off x="615462" y="1295400"/>
            <a:ext cx="3962400" cy="5181600"/>
          </a:xfrm>
          <a:prstGeom prst="rect">
            <a:avLst/>
          </a:prstGeom>
        </p:spPr>
        <p:txBody>
          <a:bodyPr>
            <a:normAutofit/>
          </a:bodyPr>
          <a:lstStyle/>
          <a:p>
            <a:pPr>
              <a:lnSpc>
                <a:spcPct val="114000"/>
              </a:lnSpc>
            </a:pPr>
            <a:r>
              <a:rPr lang="en-US" sz="2400" dirty="0">
                <a:latin typeface="Arial" panose="020B0604020202020204" pitchFamily="34" charset="0"/>
                <a:cs typeface="Arial" panose="020B0604020202020204" pitchFamily="34" charset="0"/>
              </a:rPr>
              <a:t>“The theological virtues [faith, hope, and love] .  .  .  have God for their origin, their motive, and their object—God known by faith, God hoped in and loved for his own sake.” </a:t>
            </a:r>
          </a:p>
          <a:p>
            <a:pPr>
              <a:lnSpc>
                <a:spcPct val="114000"/>
              </a:lnSpc>
            </a:pPr>
            <a:r>
              <a:rPr lang="en-US" sz="2400" dirty="0">
                <a:latin typeface="Arial" panose="020B0604020202020204" pitchFamily="34" charset="0"/>
                <a:cs typeface="Arial" panose="020B0604020202020204" pitchFamily="34" charset="0"/>
              </a:rPr>
              <a:t>(</a:t>
            </a:r>
            <a:r>
              <a:rPr lang="en-US" sz="2400" i="1" dirty="0">
                <a:latin typeface="Arial" panose="020B0604020202020204" pitchFamily="34" charset="0"/>
                <a:cs typeface="Arial" panose="020B0604020202020204" pitchFamily="34" charset="0"/>
              </a:rPr>
              <a:t>Catechism, </a:t>
            </a:r>
            <a:r>
              <a:rPr lang="en-US" sz="2400" dirty="0">
                <a:latin typeface="Arial" panose="020B0604020202020204" pitchFamily="34" charset="0"/>
                <a:cs typeface="Arial" panose="020B0604020202020204" pitchFamily="34" charset="0"/>
              </a:rPr>
              <a:t>number 1840)</a:t>
            </a:r>
          </a:p>
        </p:txBody>
      </p:sp>
      <p:pic>
        <p:nvPicPr>
          <p:cNvPr id="4" name="Picture 3" descr="A group of people standing next to a book&#10;&#10;Description automatically generated">
            <a:extLst>
              <a:ext uri="{FF2B5EF4-FFF2-40B4-BE49-F238E27FC236}">
                <a16:creationId xmlns:a16="http://schemas.microsoft.com/office/drawing/2014/main" id="{60897EB7-EC30-104D-B623-2B79E99D74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3000" y="899808"/>
            <a:ext cx="4191000" cy="5350213"/>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4"/>
          <p:cNvSpPr txBox="1">
            <a:spLocks/>
          </p:cNvSpPr>
          <p:nvPr/>
        </p:nvSpPr>
        <p:spPr>
          <a:xfrm>
            <a:off x="585567" y="1905000"/>
            <a:ext cx="4719711" cy="5257800"/>
          </a:xfrm>
          <a:prstGeom prst="rect">
            <a:avLst/>
          </a:prstGeom>
        </p:spPr>
        <p:txBody>
          <a:bodyPr>
            <a:normAutofit/>
          </a:bodyPr>
          <a:lstStyle/>
          <a:p>
            <a:pPr>
              <a:spcAft>
                <a:spcPts val="1000"/>
              </a:spcAft>
            </a:pPr>
            <a:r>
              <a:rPr lang="en-US" sz="1900" dirty="0">
                <a:latin typeface="Arial" panose="020B0604020202020204" pitchFamily="34" charset="0"/>
                <a:cs typeface="Arial" panose="020B0604020202020204" pitchFamily="34" charset="0"/>
              </a:rPr>
              <a:t>Commitment to the First Commandment encourages the practice of faith, putting our trust in an unchanging source of life and goodness—in God, who is faithful to his promises.</a:t>
            </a:r>
          </a:p>
          <a:p>
            <a:pPr>
              <a:spcAft>
                <a:spcPts val="1000"/>
              </a:spcAft>
            </a:pPr>
            <a:r>
              <a:rPr lang="en-US" sz="1900" dirty="0">
                <a:latin typeface="Arial" panose="020B0604020202020204" pitchFamily="34" charset="0"/>
                <a:cs typeface="Arial" panose="020B0604020202020204" pitchFamily="34" charset="0"/>
              </a:rPr>
              <a:t>Commitment to the First Commandment encourages the practice of hope. Hope is expecting God’s blessings in this life and the reward of Heaven in the next.</a:t>
            </a:r>
          </a:p>
          <a:p>
            <a:pPr>
              <a:spcAft>
                <a:spcPts val="1000"/>
              </a:spcAft>
            </a:pPr>
            <a:r>
              <a:rPr lang="en-US" sz="1900" dirty="0">
                <a:latin typeface="Arial" panose="020B0604020202020204" pitchFamily="34" charset="0"/>
                <a:cs typeface="Arial" panose="020B0604020202020204" pitchFamily="34" charset="0"/>
              </a:rPr>
              <a:t>Commitment to the First Commandment leads to love: of God, others, and self.</a:t>
            </a:r>
          </a:p>
        </p:txBody>
      </p:sp>
      <p:pic>
        <p:nvPicPr>
          <p:cNvPr id="3" name="Picture 2">
            <a:extLst>
              <a:ext uri="{FF2B5EF4-FFF2-40B4-BE49-F238E27FC236}">
                <a16:creationId xmlns:a16="http://schemas.microsoft.com/office/drawing/2014/main" id="{E66C32D8-0CDF-7444-BE44-12C4F7823F3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42792" y="1942514"/>
            <a:ext cx="3124200" cy="4111361"/>
          </a:xfrm>
          <a:prstGeom prst="rect">
            <a:avLst/>
          </a:prstGeom>
        </p:spPr>
      </p:pic>
      <p:sp>
        <p:nvSpPr>
          <p:cNvPr id="9" name="Text Placeholder 4">
            <a:extLst>
              <a:ext uri="{FF2B5EF4-FFF2-40B4-BE49-F238E27FC236}">
                <a16:creationId xmlns:a16="http://schemas.microsoft.com/office/drawing/2014/main" id="{2293E970-6682-D04E-B77C-F91C0D81EEE4}"/>
              </a:ext>
            </a:extLst>
          </p:cNvPr>
          <p:cNvSpPr txBox="1">
            <a:spLocks/>
          </p:cNvSpPr>
          <p:nvPr/>
        </p:nvSpPr>
        <p:spPr>
          <a:xfrm>
            <a:off x="589964" y="914400"/>
            <a:ext cx="7914541" cy="1826455"/>
          </a:xfrm>
          <a:prstGeom prst="rect">
            <a:avLst/>
          </a:prstGeom>
        </p:spPr>
        <p:txBody>
          <a:bodyPr vert="horz" lIns="91440" tIns="45720" rIns="91440" bIns="45720" rtlCol="0">
            <a:noAutofit/>
          </a:bodyPr>
          <a:lstStyle/>
          <a:p>
            <a:pPr>
              <a:lnSpc>
                <a:spcPct val="110000"/>
              </a:lnSpc>
              <a:spcAft>
                <a:spcPts val="1000"/>
              </a:spcAft>
            </a:pPr>
            <a:r>
              <a:rPr lang="en-US" sz="2500" b="1" dirty="0">
                <a:latin typeface="Arial" panose="020B0604020202020204" pitchFamily="34" charset="0"/>
                <a:cs typeface="Arial" panose="020B0604020202020204" pitchFamily="34" charset="0"/>
              </a:rPr>
              <a:t>How does commitment to the First Commandment strengthen our practice of the Theological Virtues?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5"/>
          <p:cNvSpPr txBox="1">
            <a:spLocks/>
          </p:cNvSpPr>
          <p:nvPr/>
        </p:nvSpPr>
        <p:spPr>
          <a:xfrm>
            <a:off x="410191" y="2057400"/>
            <a:ext cx="4797084" cy="4297363"/>
          </a:xfrm>
          <a:prstGeom prst="rect">
            <a:avLst/>
          </a:prstGeom>
        </p:spPr>
        <p:txBody>
          <a:bodyPr vert="horz" lIns="91440" tIns="45720" rIns="91440" bIns="45720" rtlCol="0">
            <a:normAutofit/>
          </a:bodyPr>
          <a:lstStyle/>
          <a:p>
            <a:pPr>
              <a:lnSpc>
                <a:spcPct val="114000"/>
              </a:lnSpc>
              <a:spcBef>
                <a:spcPct val="20000"/>
              </a:spcBef>
              <a:buFont typeface="Arial" pitchFamily="34" charset="0"/>
            </a:pPr>
            <a:r>
              <a:rPr lang="en-US" sz="2400" dirty="0">
                <a:latin typeface="Arial" pitchFamily="34" charset="0"/>
                <a:cs typeface="Arial" pitchFamily="34" charset="0"/>
              </a:rPr>
              <a:t>Putting our faith in God means accepting the truths of faith revealed through Scripture and Tradition and taught through the Church’s Magisterium. Thus, failing to put our faith in God can lead to heresy or apostasy—rejection of Christian faith.</a:t>
            </a:r>
          </a:p>
        </p:txBody>
      </p:sp>
      <p:pic>
        <p:nvPicPr>
          <p:cNvPr id="3" name="Picture 2" descr="A picture containing text, book, indoor, sitting&#10;&#10;Description automatically generated">
            <a:extLst>
              <a:ext uri="{FF2B5EF4-FFF2-40B4-BE49-F238E27FC236}">
                <a16:creationId xmlns:a16="http://schemas.microsoft.com/office/drawing/2014/main" id="{EF1DB37D-74B2-D44F-809D-AF627D801B8C}"/>
              </a:ext>
            </a:extLst>
          </p:cNvPr>
          <p:cNvPicPr>
            <a:picLocks noChangeAspect="1"/>
          </p:cNvPicPr>
          <p:nvPr/>
        </p:nvPicPr>
        <p:blipFill rotWithShape="1">
          <a:blip r:embed="rId3">
            <a:extLst>
              <a:ext uri="{28A0092B-C50C-407E-A947-70E740481C1C}">
                <a14:useLocalDpi xmlns:a14="http://schemas.microsoft.com/office/drawing/2010/main" val="0"/>
              </a:ext>
            </a:extLst>
          </a:blip>
          <a:srcRect l="3243" t="7444" r="34263" b="3900"/>
          <a:stretch/>
        </p:blipFill>
        <p:spPr>
          <a:xfrm>
            <a:off x="5207275" y="2057400"/>
            <a:ext cx="3957827" cy="3733800"/>
          </a:xfrm>
          <a:prstGeom prst="rect">
            <a:avLst/>
          </a:prstGeom>
          <a:noFill/>
        </p:spPr>
      </p:pic>
      <p:sp>
        <p:nvSpPr>
          <p:cNvPr id="4" name="Text Placeholder 4"/>
          <p:cNvSpPr txBox="1">
            <a:spLocks/>
          </p:cNvSpPr>
          <p:nvPr/>
        </p:nvSpPr>
        <p:spPr>
          <a:xfrm>
            <a:off x="15240" y="838200"/>
            <a:ext cx="8513298" cy="990600"/>
          </a:xfrm>
          <a:prstGeom prst="rect">
            <a:avLst/>
          </a:prstGeom>
        </p:spPr>
        <p:txBody>
          <a:bodyPr vert="horz" lIns="91440" tIns="45720" rIns="91440" bIns="45720" rtlCol="0">
            <a:noAutofit/>
          </a:bodyPr>
          <a:lstStyle/>
          <a:p>
            <a:pPr marL="342900" indent="-342900">
              <a:lnSpc>
                <a:spcPct val="112000"/>
              </a:lnSpc>
              <a:spcBef>
                <a:spcPct val="20000"/>
              </a:spcBef>
            </a:pPr>
            <a:r>
              <a:rPr lang="en-US" sz="2800" b="1" kern="1200" dirty="0">
                <a:latin typeface="Arial" pitchFamily="34" charset="0"/>
                <a:ea typeface="+mn-ea"/>
                <a:cs typeface="Arial" pitchFamily="34" charset="0"/>
              </a:rPr>
              <a:t>	How does failure to keep our commitment</a:t>
            </a:r>
            <a:br>
              <a:rPr lang="en-US" sz="2800" b="1" kern="1200" dirty="0">
                <a:latin typeface="Arial" pitchFamily="34" charset="0"/>
                <a:ea typeface="+mn-ea"/>
                <a:cs typeface="Arial" pitchFamily="34" charset="0"/>
              </a:rPr>
            </a:br>
            <a:r>
              <a:rPr lang="en-US" sz="2800" b="1" kern="1200" dirty="0">
                <a:latin typeface="Arial" pitchFamily="34" charset="0"/>
                <a:ea typeface="+mn-ea"/>
                <a:cs typeface="Arial" pitchFamily="34" charset="0"/>
              </a:rPr>
              <a:t>to the First Commandment lead to sin?</a:t>
            </a:r>
            <a:endParaRPr kumimoji="0" lang="en-US" sz="2800" b="1" u="none" strike="noStrike" kern="1200" cap="none" spc="0" normalizeH="0" baseline="0" noProof="0" dirty="0">
              <a:ln>
                <a:noFill/>
              </a:ln>
              <a:effectLst/>
              <a:uLnTx/>
              <a:uFillTx/>
              <a:latin typeface="Arial" pitchFamily="34" charset="0"/>
              <a:ea typeface="+mn-ea"/>
              <a:cs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 up of an eye&#10;&#10;Description automatically generated">
            <a:extLst>
              <a:ext uri="{FF2B5EF4-FFF2-40B4-BE49-F238E27FC236}">
                <a16:creationId xmlns:a16="http://schemas.microsoft.com/office/drawing/2014/main" id="{62C4E46B-5346-8E47-861B-DD00F9131DA7}"/>
              </a:ext>
            </a:extLst>
          </p:cNvPr>
          <p:cNvPicPr>
            <a:picLocks noChangeAspect="1"/>
          </p:cNvPicPr>
          <p:nvPr/>
        </p:nvPicPr>
        <p:blipFill rotWithShape="1">
          <a:blip r:embed="rId3">
            <a:extLst>
              <a:ext uri="{28A0092B-C50C-407E-A947-70E740481C1C}">
                <a14:useLocalDpi xmlns:a14="http://schemas.microsoft.com/office/drawing/2010/main" val="0"/>
              </a:ext>
            </a:extLst>
          </a:blip>
          <a:srcRect l="15467" r="12641" b="2"/>
          <a:stretch/>
        </p:blipFill>
        <p:spPr>
          <a:xfrm>
            <a:off x="5420194" y="2179637"/>
            <a:ext cx="3723806" cy="3962400"/>
          </a:xfrm>
          <a:prstGeom prst="rect">
            <a:avLst/>
          </a:prstGeom>
          <a:noFill/>
        </p:spPr>
      </p:pic>
      <p:sp>
        <p:nvSpPr>
          <p:cNvPr id="4" name="Text Placeholder 4"/>
          <p:cNvSpPr txBox="1">
            <a:spLocks/>
          </p:cNvSpPr>
          <p:nvPr/>
        </p:nvSpPr>
        <p:spPr>
          <a:xfrm>
            <a:off x="990600" y="2255837"/>
            <a:ext cx="4038600" cy="4297363"/>
          </a:xfrm>
          <a:prstGeom prst="rect">
            <a:avLst/>
          </a:prstGeom>
        </p:spPr>
        <p:txBody>
          <a:bodyPr vert="horz" lIns="91440" tIns="45720" rIns="91440" bIns="45720" rtlCol="0">
            <a:normAutofit/>
          </a:bodyPr>
          <a:lstStyle/>
          <a:p>
            <a:pPr marL="236538" indent="-236538">
              <a:spcBef>
                <a:spcPct val="20000"/>
              </a:spcBef>
              <a:spcAft>
                <a:spcPts val="1000"/>
              </a:spcAft>
              <a:buFont typeface="Arial" pitchFamily="34" charset="0"/>
              <a:buChar char="•"/>
            </a:pPr>
            <a:r>
              <a:rPr lang="en-US" sz="2400" dirty="0">
                <a:latin typeface="Arial" panose="020B0604020202020204" pitchFamily="34" charset="0"/>
                <a:cs typeface="Arial" panose="020B0604020202020204" pitchFamily="34" charset="0"/>
              </a:rPr>
              <a:t>Failing to trust in God may lead to despair—ceasing to believe that God cares.</a:t>
            </a:r>
          </a:p>
          <a:p>
            <a:pPr marL="236538" indent="-236538">
              <a:spcBef>
                <a:spcPct val="20000"/>
              </a:spcBef>
              <a:spcAft>
                <a:spcPts val="1000"/>
              </a:spcAft>
              <a:buFont typeface="Arial" pitchFamily="34" charset="0"/>
              <a:buChar char="•"/>
            </a:pPr>
            <a:r>
              <a:rPr lang="en-US" sz="2400" dirty="0">
                <a:latin typeface="Arial" panose="020B0604020202020204" pitchFamily="34" charset="0"/>
                <a:cs typeface="Arial" panose="020B0604020202020204" pitchFamily="34" charset="0"/>
              </a:rPr>
              <a:t>Failing to love God</a:t>
            </a:r>
            <a:br>
              <a:rPr lang="en-US" sz="2400" dirty="0">
                <a:latin typeface="Arial" panose="020B0604020202020204" pitchFamily="34" charset="0"/>
                <a:cs typeface="Arial" panose="020B0604020202020204" pitchFamily="34" charset="0"/>
              </a:rPr>
            </a:br>
            <a:r>
              <a:rPr lang="en-US" sz="2400" dirty="0">
                <a:latin typeface="Arial" panose="020B0604020202020204" pitchFamily="34" charset="0"/>
                <a:cs typeface="Arial" panose="020B0604020202020204" pitchFamily="34" charset="0"/>
              </a:rPr>
              <a:t>may lead to ingratitude, indifference, hatred, or pride.</a:t>
            </a:r>
          </a:p>
        </p:txBody>
      </p:sp>
      <p:sp>
        <p:nvSpPr>
          <p:cNvPr id="5" name="Text Placeholder 4">
            <a:extLst>
              <a:ext uri="{FF2B5EF4-FFF2-40B4-BE49-F238E27FC236}">
                <a16:creationId xmlns:a16="http://schemas.microsoft.com/office/drawing/2014/main" id="{A43F3C6C-1B33-F941-9581-4183425DCE4D}"/>
              </a:ext>
            </a:extLst>
          </p:cNvPr>
          <p:cNvSpPr txBox="1">
            <a:spLocks/>
          </p:cNvSpPr>
          <p:nvPr/>
        </p:nvSpPr>
        <p:spPr>
          <a:xfrm>
            <a:off x="685800" y="982411"/>
            <a:ext cx="8229600" cy="1295400"/>
          </a:xfrm>
          <a:prstGeom prst="rect">
            <a:avLst/>
          </a:prstGeom>
        </p:spPr>
        <p:txBody>
          <a:bodyPr vert="horz" lIns="91440" tIns="45720" rIns="91440" bIns="45720" rtlCol="0">
            <a:noAutofit/>
          </a:bodyPr>
          <a:lstStyle/>
          <a:p>
            <a:pPr marL="342900" indent="-342900">
              <a:spcBef>
                <a:spcPct val="20000"/>
              </a:spcBef>
            </a:pPr>
            <a:r>
              <a:rPr lang="en-US" sz="2800" b="1" kern="1200" dirty="0">
                <a:latin typeface="Arial" pitchFamily="34" charset="0"/>
                <a:ea typeface="+mn-ea"/>
                <a:cs typeface="Arial" pitchFamily="34" charset="0"/>
              </a:rPr>
              <a:t>	How does failure to keep our commitment</a:t>
            </a:r>
            <a:br>
              <a:rPr lang="en-US" sz="2800" b="1" kern="1200" dirty="0">
                <a:latin typeface="Arial" pitchFamily="34" charset="0"/>
                <a:ea typeface="+mn-ea"/>
                <a:cs typeface="Arial" pitchFamily="34" charset="0"/>
              </a:rPr>
            </a:br>
            <a:r>
              <a:rPr lang="en-US" sz="2800" b="1" kern="1200" dirty="0">
                <a:latin typeface="Arial" pitchFamily="34" charset="0"/>
                <a:ea typeface="+mn-ea"/>
                <a:cs typeface="Arial" pitchFamily="34" charset="0"/>
              </a:rPr>
              <a:t>to the First Commandment lead to sin? </a:t>
            </a:r>
            <a:r>
              <a:rPr lang="en-US" sz="1400" b="1" dirty="0">
                <a:latin typeface="Arial" pitchFamily="34" charset="0"/>
                <a:cs typeface="Arial" pitchFamily="34" charset="0"/>
              </a:rPr>
              <a:t>(</a:t>
            </a:r>
            <a:r>
              <a:rPr lang="en-US" sz="1400" b="1" kern="1200" dirty="0">
                <a:latin typeface="Arial" pitchFamily="34" charset="0"/>
                <a:ea typeface="+mn-ea"/>
                <a:cs typeface="Arial" pitchFamily="34" charset="0"/>
              </a:rPr>
              <a:t>continued)</a:t>
            </a:r>
            <a:endParaRPr kumimoji="0" lang="en-US" sz="1400" b="1" u="none" strike="noStrike" kern="1200" cap="none" spc="0" normalizeH="0" baseline="0" noProof="0" dirty="0">
              <a:ln>
                <a:noFill/>
              </a:ln>
              <a:effectLst/>
              <a:uLnTx/>
              <a:uFillTx/>
              <a:latin typeface="Arial" pitchFamily="34" charset="0"/>
              <a:ea typeface="+mn-ea"/>
              <a:cs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4"/>
          <p:cNvSpPr txBox="1">
            <a:spLocks/>
          </p:cNvSpPr>
          <p:nvPr/>
        </p:nvSpPr>
        <p:spPr>
          <a:xfrm>
            <a:off x="914400" y="838200"/>
            <a:ext cx="7696200" cy="1828800"/>
          </a:xfrm>
          <a:prstGeom prst="rect">
            <a:avLst/>
          </a:prstGeom>
        </p:spPr>
        <p:txBody>
          <a:bodyPr>
            <a:noAutofit/>
          </a:bodyPr>
          <a:lstStyle/>
          <a:p>
            <a:pPr lvl="0">
              <a:spcBef>
                <a:spcPct val="20000"/>
              </a:spcBef>
            </a:pPr>
            <a:r>
              <a:rPr lang="en-US" sz="2800" b="1" dirty="0">
                <a:latin typeface="Arial" panose="020B0604020202020204" pitchFamily="34" charset="0"/>
                <a:cs typeface="Arial" panose="020B0604020202020204" pitchFamily="34" charset="0"/>
              </a:rPr>
              <a:t>How do we nurture a relationship with God and strengthen faith, hope, and love?</a:t>
            </a:r>
            <a:endParaRPr kumimoji="0" lang="en-US" sz="2800" b="1"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5" name="Text Placeholder 5"/>
          <p:cNvSpPr txBox="1">
            <a:spLocks/>
          </p:cNvSpPr>
          <p:nvPr/>
        </p:nvSpPr>
        <p:spPr>
          <a:xfrm>
            <a:off x="914400" y="1981200"/>
            <a:ext cx="3886200" cy="3505200"/>
          </a:xfrm>
          <a:prstGeom prst="rect">
            <a:avLst/>
          </a:prstGeom>
        </p:spPr>
        <p:txBody>
          <a:bodyPr>
            <a:noAutofit/>
          </a:bodyPr>
          <a:lstStyle/>
          <a:p>
            <a:pPr lvl="0">
              <a:lnSpc>
                <a:spcPct val="114000"/>
              </a:lnSpc>
              <a:spcBef>
                <a:spcPct val="20000"/>
              </a:spcBef>
            </a:pPr>
            <a:r>
              <a:rPr lang="en-US" sz="2400" dirty="0">
                <a:latin typeface="Arial" panose="020B0604020202020204" pitchFamily="34" charset="0"/>
                <a:cs typeface="Arial" panose="020B0604020202020204" pitchFamily="34" charset="0"/>
              </a:rPr>
              <a:t>We strengthen our relationship with God primarily through the Seven Sacraments and also through adoration, prayer, sacrifice, and keeping our promises</a:t>
            </a:r>
            <a:br>
              <a:rPr lang="en-US" sz="2400" dirty="0">
                <a:latin typeface="Arial" panose="020B0604020202020204" pitchFamily="34" charset="0"/>
                <a:cs typeface="Arial" panose="020B0604020202020204" pitchFamily="34" charset="0"/>
              </a:rPr>
            </a:br>
            <a:r>
              <a:rPr lang="en-US" sz="2400" dirty="0">
                <a:latin typeface="Arial" panose="020B0604020202020204" pitchFamily="34" charset="0"/>
                <a:cs typeface="Arial" panose="020B0604020202020204" pitchFamily="34" charset="0"/>
              </a:rPr>
              <a:t>and vows.</a:t>
            </a:r>
            <a:endParaRPr kumimoji="0" lang="en-US" sz="2400" u="none" strike="noStrike" kern="1200" cap="none" spc="0" normalizeH="0" baseline="0" noProof="0" dirty="0">
              <a:ln>
                <a:noFill/>
              </a:ln>
              <a:solidFill>
                <a:schemeClr val="tx1"/>
              </a:solidFill>
              <a:effectLst/>
              <a:uLnTx/>
              <a:uFillTx/>
              <a:latin typeface="Arial" pitchFamily="34" charset="0"/>
              <a:cs typeface="Arial" pitchFamily="34" charset="0"/>
            </a:endParaRPr>
          </a:p>
        </p:txBody>
      </p:sp>
      <p:pic>
        <p:nvPicPr>
          <p:cNvPr id="3" name="Picture 2" descr="A picture containing person, person, indoor, table&#10;&#10;Description automatically generated">
            <a:extLst>
              <a:ext uri="{FF2B5EF4-FFF2-40B4-BE49-F238E27FC236}">
                <a16:creationId xmlns:a16="http://schemas.microsoft.com/office/drawing/2014/main" id="{8BB1E023-4341-4B49-953F-DE89A87ED09C}"/>
              </a:ext>
            </a:extLst>
          </p:cNvPr>
          <p:cNvPicPr>
            <a:picLocks noChangeAspect="1"/>
          </p:cNvPicPr>
          <p:nvPr/>
        </p:nvPicPr>
        <p:blipFill rotWithShape="1">
          <a:blip r:embed="rId3">
            <a:extLst>
              <a:ext uri="{28A0092B-C50C-407E-A947-70E740481C1C}">
                <a14:useLocalDpi xmlns:a14="http://schemas.microsoft.com/office/drawing/2010/main" val="0"/>
              </a:ext>
            </a:extLst>
          </a:blip>
          <a:srcRect b="12381"/>
          <a:stretch/>
        </p:blipFill>
        <p:spPr>
          <a:xfrm>
            <a:off x="5257800" y="1981200"/>
            <a:ext cx="3886200" cy="425631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4"/>
          <p:cNvSpPr txBox="1">
            <a:spLocks/>
          </p:cNvSpPr>
          <p:nvPr/>
        </p:nvSpPr>
        <p:spPr>
          <a:xfrm>
            <a:off x="4800600" y="1640744"/>
            <a:ext cx="3733800" cy="4607656"/>
          </a:xfrm>
          <a:prstGeom prst="rect">
            <a:avLst/>
          </a:prstGeom>
        </p:spPr>
        <p:txBody>
          <a:bodyPr vert="horz" lIns="91440" tIns="45720" rIns="91440" bIns="45720" rtlCol="0">
            <a:noAutofit/>
          </a:bodyPr>
          <a:lstStyle/>
          <a:p>
            <a:pPr>
              <a:lnSpc>
                <a:spcPct val="114000"/>
              </a:lnSpc>
              <a:spcBef>
                <a:spcPct val="20000"/>
              </a:spcBef>
              <a:spcAft>
                <a:spcPts val="1000"/>
              </a:spcAft>
              <a:buFont typeface="Arial" pitchFamily="34" charset="0"/>
            </a:pPr>
            <a:r>
              <a:rPr lang="en-US" sz="2100" dirty="0">
                <a:latin typeface="Arial" pitchFamily="34" charset="0"/>
                <a:cs typeface="Arial" pitchFamily="34" charset="0"/>
              </a:rPr>
              <a:t>In its original context, the </a:t>
            </a:r>
            <a:br>
              <a:rPr lang="en-US" sz="2100" dirty="0">
                <a:latin typeface="Arial" pitchFamily="34" charset="0"/>
                <a:cs typeface="Arial" pitchFamily="34" charset="0"/>
              </a:rPr>
            </a:br>
            <a:r>
              <a:rPr lang="en-US" sz="2100" dirty="0">
                <a:latin typeface="Arial" pitchFamily="34" charset="0"/>
                <a:cs typeface="Arial" pitchFamily="34" charset="0"/>
              </a:rPr>
              <a:t>First Commandment was understood to forbid the</a:t>
            </a:r>
            <a:br>
              <a:rPr lang="en-US" sz="2100" dirty="0">
                <a:latin typeface="Arial" pitchFamily="34" charset="0"/>
                <a:cs typeface="Arial" pitchFamily="34" charset="0"/>
              </a:rPr>
            </a:br>
            <a:r>
              <a:rPr lang="en-US" sz="2100" dirty="0">
                <a:latin typeface="Arial" pitchFamily="34" charset="0"/>
                <a:cs typeface="Arial" pitchFamily="34" charset="0"/>
              </a:rPr>
              <a:t>literal worship of gods and goddesses other than Yahweh.</a:t>
            </a:r>
          </a:p>
          <a:p>
            <a:pPr>
              <a:lnSpc>
                <a:spcPct val="114000"/>
              </a:lnSpc>
              <a:spcBef>
                <a:spcPct val="20000"/>
              </a:spcBef>
              <a:spcAft>
                <a:spcPts val="1000"/>
              </a:spcAft>
              <a:buFont typeface="Arial" pitchFamily="34" charset="0"/>
            </a:pPr>
            <a:r>
              <a:rPr lang="en-US" sz="2100" dirty="0">
                <a:latin typeface="Arial" pitchFamily="34" charset="0"/>
                <a:cs typeface="Arial" pitchFamily="34" charset="0"/>
              </a:rPr>
              <a:t>For the Israelites, idolatry</a:t>
            </a:r>
            <a:br>
              <a:rPr lang="en-US" sz="2100" dirty="0">
                <a:latin typeface="Arial" pitchFamily="34" charset="0"/>
                <a:cs typeface="Arial" pitchFamily="34" charset="0"/>
              </a:rPr>
            </a:br>
            <a:r>
              <a:rPr lang="en-US" sz="2100" dirty="0">
                <a:latin typeface="Arial" pitchFamily="34" charset="0"/>
                <a:cs typeface="Arial" pitchFamily="34" charset="0"/>
              </a:rPr>
              <a:t>was a real and concrete thing. Archaeologists have found many statues of pagan gods and goddesses in the ruins of ancient Israel.</a:t>
            </a:r>
          </a:p>
        </p:txBody>
      </p:sp>
      <p:pic>
        <p:nvPicPr>
          <p:cNvPr id="3" name="Picture 2" descr="A picture containing window, building, colorful, blue&#10;&#10;Description automatically generated">
            <a:extLst>
              <a:ext uri="{FF2B5EF4-FFF2-40B4-BE49-F238E27FC236}">
                <a16:creationId xmlns:a16="http://schemas.microsoft.com/office/drawing/2014/main" id="{86A232C7-791F-2144-BA84-DA739A784B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655984"/>
            <a:ext cx="4495800" cy="3686556"/>
          </a:xfrm>
          <a:prstGeom prst="rect">
            <a:avLst/>
          </a:prstGeom>
          <a:noFill/>
        </p:spPr>
      </p:pic>
      <p:sp>
        <p:nvSpPr>
          <p:cNvPr id="8" name="TextBox 5"/>
          <p:cNvSpPr txBox="1">
            <a:spLocks noChangeArrowheads="1"/>
          </p:cNvSpPr>
          <p:nvPr/>
        </p:nvSpPr>
        <p:spPr bwMode="auto">
          <a:xfrm>
            <a:off x="11723" y="914400"/>
            <a:ext cx="9220200" cy="609600"/>
          </a:xfrm>
          <a:prstGeom prst="rect">
            <a:avLst/>
          </a:prstGeom>
        </p:spPr>
        <p:txBody>
          <a:bodyPr vert="horz" lIns="91440" tIns="45720" rIns="91440" bIns="45720" rtlCol="0">
            <a:noAutofit/>
          </a:bodyPr>
          <a:lstStyle/>
          <a:p>
            <a:pPr algn="ctr">
              <a:lnSpc>
                <a:spcPct val="90000"/>
              </a:lnSpc>
              <a:spcBef>
                <a:spcPct val="20000"/>
              </a:spcBef>
              <a:spcAft>
                <a:spcPts val="1000"/>
              </a:spcAft>
              <a:buFont typeface="Arial" pitchFamily="34" charset="0"/>
            </a:pPr>
            <a:r>
              <a:rPr lang="en-US" sz="2800" b="1" dirty="0">
                <a:latin typeface="Arial" pitchFamily="34" charset="0"/>
                <a:cs typeface="Arial" pitchFamily="34" charset="0"/>
              </a:rPr>
              <a:t>What was the Hebrew understanding of idolatry?</a:t>
            </a:r>
          </a:p>
        </p:txBody>
      </p:sp>
    </p:spTree>
  </p:cSld>
  <p:clrMapOvr>
    <a:masterClrMapping/>
  </p:clrMapOvr>
</p:sld>
</file>

<file path=ppt/theme/theme1.xml><?xml version="1.0" encoding="utf-8"?>
<a:theme xmlns:a="http://schemas.openxmlformats.org/drawingml/2006/main" name="1_L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a:defRPr sz="800" dirty="0">
            <a:solidFill>
              <a:schemeClr val="bg1">
                <a:lumMod val="65000"/>
              </a:schemeClr>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TotalTime>
  <Words>1002</Words>
  <Application>Microsoft Office PowerPoint</Application>
  <PresentationFormat>On-screen Show (4:3)</PresentationFormat>
  <Paragraphs>56</Paragraphs>
  <Slides>12</Slides>
  <Notes>11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Arial</vt:lpstr>
      <vt:lpstr>Calibri</vt:lpstr>
      <vt:lpstr>1_LIC Presentation template</vt:lpstr>
      <vt:lpstr>Commitment to the First Commandment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Commitment to the First Commandment</dc:title>
  <dc:creator>Jill Johnson</dc:creator>
  <cp:lastModifiedBy>Becky Gochanour</cp:lastModifiedBy>
  <cp:revision>18</cp:revision>
  <dcterms:created xsi:type="dcterms:W3CDTF">2020-11-05T17:29:18Z</dcterms:created>
  <dcterms:modified xsi:type="dcterms:W3CDTF">2020-12-03T18:00:03Z</dcterms:modified>
</cp:coreProperties>
</file>